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0" r:id="rId9"/>
    <p:sldId id="271" r:id="rId10"/>
    <p:sldId id="261" r:id="rId11"/>
    <p:sldId id="267" r:id="rId12"/>
    <p:sldId id="274" r:id="rId13"/>
    <p:sldId id="273" r:id="rId14"/>
    <p:sldId id="272" r:id="rId15"/>
    <p:sldId id="275" r:id="rId16"/>
    <p:sldId id="276" r:id="rId17"/>
    <p:sldId id="277" r:id="rId18"/>
  </p:sldIdLst>
  <p:sldSz cx="14630400" cy="8229600"/>
  <p:notesSz cx="8229600" cy="146304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Bold" panose="02000000000000000000" pitchFamily="2" charset="0"/>
      <p:bold r:id="rId28"/>
    </p:embeddedFont>
    <p:embeddedFont>
      <p:font typeface="Roboto Mono Medium" panose="00000009000000000000" pitchFamily="49" charset="0"/>
      <p:regular r:id="rId29"/>
      <p: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1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21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B486E0-2F1A-D747-C3C8-6F1624EBF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93F011-4886-8E1A-C03E-C7A6DE727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99D51-8791-F866-65C4-78EDC8388C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CBF61-1ACF-D281-BDF8-B2C6EC6587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6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21F15-5030-95EB-5735-EAEEE12F4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7A7D4B-A72B-8A2E-9857-EDF49E3E8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6842F-2388-8F04-286C-49CD325C9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78C8-FB17-FB07-F339-4D46F2843F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02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00D0A6-5E36-64BD-B37C-67B7B4F0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39E2B0-D945-D31D-3F35-A6C8E3C93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1D8429-6D7E-E7DB-B01E-0FAF433B9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091CA-C8C6-505C-BF00-048C9AAC40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860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08ABF-E256-AF05-CCC0-934E36523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C6976-4CCA-40D6-153E-37C2A64F7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49DC6C-250A-8D71-A136-4725393D0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32D2F-FBEE-3B51-01A7-B466A03148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130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5FEF1-BF34-DB7A-F407-417D4B1D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A4C17-1EB5-2D85-23F9-D4549F65B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74EE7-A8CD-B944-A25D-0B75F93A11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DE02D-17E4-5458-4E31-0600D5B0A6E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82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EA1F8-B07D-D926-1668-79680B5B7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9A2538-2C1F-831E-0B06-EC6177D3BE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666C38-1F57-2FA0-B2AF-AF319728F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8FCA4-7CD2-C510-81B0-EB26DFFB3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68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A137-9B4D-E710-47B1-3A37D6EF7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92F411-2116-9BF3-0277-F817B296E6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454429-07E6-0C03-21C6-95F7370939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061753-E6AE-E557-F0B2-1317506D7A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0474D8-97BA-1BFA-1D8D-3B6414CD5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D34AB-9937-A517-3AE4-9C3F8B873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0C213F-010F-03BB-487E-50F3CAB88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22C9C-361D-7827-AAB4-B0A2BCD36C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67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8DE0-ECAD-EF59-5A09-A797B734A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705BC0-B0C7-C929-4857-87CC9EECBE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2EC99-CE53-8FE3-6C26-B36F42FA4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E48EB-A64C-FF9E-1081-5A0B022F87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35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F1B35-43F3-25F4-542A-F033AF06E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31228-3C37-6A3E-63B7-7141808AE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7A7CBA-8202-B9C7-30FF-73D4EEADF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BAC4C-2AFD-686E-6E1E-E32E38FD9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18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60638-33A0-9B94-36B6-B5F69724D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36F351-D958-0EED-C43F-3F8A2FAAB3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7768CB-CC75-92BB-B092-35C54177F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77200-DE35-89D7-6071-4E16CCFAA3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68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946" y="1737361"/>
            <a:ext cx="10590790" cy="3995497"/>
          </a:xfrm>
        </p:spPr>
        <p:txBody>
          <a:bodyPr anchor="b"/>
          <a:lstStyle>
            <a:lvl1pPr>
              <a:defRPr sz="8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5946" y="5732856"/>
            <a:ext cx="10590790" cy="103370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1666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5760704"/>
            <a:ext cx="10590788" cy="680086"/>
          </a:xfrm>
        </p:spPr>
        <p:txBody>
          <a:bodyPr anchor="b">
            <a:normAutofit/>
          </a:bodyPr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85946" y="822960"/>
            <a:ext cx="10590790" cy="436879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7" y="6440790"/>
            <a:ext cx="10590787" cy="592454"/>
          </a:xfrm>
        </p:spPr>
        <p:txBody>
          <a:bodyPr>
            <a:normAutofit/>
          </a:bodyPr>
          <a:lstStyle>
            <a:lvl1pPr marL="0" indent="0">
              <a:buNone/>
              <a:defRPr sz="144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7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1737360"/>
            <a:ext cx="10590791" cy="2377440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10590791" cy="283464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0299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762" y="1737360"/>
            <a:ext cx="9599178" cy="2788049"/>
          </a:xfrm>
        </p:spPr>
        <p:txBody>
          <a:bodyPr/>
          <a:lstStyle>
            <a:lvl1pPr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2316481" y="4525409"/>
            <a:ext cx="8735579" cy="41060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68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5220788"/>
            <a:ext cx="10590791" cy="2011680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7954" y="1165504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96588" y="3136545"/>
            <a:ext cx="962294" cy="2345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464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82929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5" y="3749041"/>
            <a:ext cx="10590792" cy="198381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5" y="5732857"/>
            <a:ext cx="10590791" cy="1032480"/>
          </a:xfrm>
        </p:spPr>
        <p:txBody>
          <a:bodyPr anchor="t"/>
          <a:lstStyle>
            <a:lvl1pPr marL="0" indent="0" algn="l">
              <a:buNone/>
              <a:defRPr sz="24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166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537" y="2377440"/>
            <a:ext cx="353623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782956" y="3200400"/>
            <a:ext cx="3512820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392" y="2377440"/>
            <a:ext cx="3523489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647727" y="3200400"/>
            <a:ext cx="3536153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2377440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49640" y="3200400"/>
            <a:ext cx="3518536" cy="4307206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4853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956" y="5101139"/>
            <a:ext cx="352806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782956" y="2651760"/>
            <a:ext cx="352806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782956" y="5792654"/>
            <a:ext cx="3528060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7251" y="5101139"/>
            <a:ext cx="3516630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667249" y="2651760"/>
            <a:ext cx="3516630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665627" y="5792653"/>
            <a:ext cx="3521287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49640" y="5101139"/>
            <a:ext cx="351853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49639" y="2651760"/>
            <a:ext cx="3518536" cy="1828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49491" y="5792650"/>
            <a:ext cx="3523196" cy="791027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471370" y="2560320"/>
            <a:ext cx="0" cy="47548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54672" y="2560320"/>
            <a:ext cx="0" cy="4760258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3705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2578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65055" y="516256"/>
            <a:ext cx="2103121" cy="699135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82956" y="1064897"/>
            <a:ext cx="8907779" cy="644270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6104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800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4890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2861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8234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76544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918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7483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93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8" y="3434080"/>
            <a:ext cx="10590788" cy="2298776"/>
          </a:xfrm>
        </p:spPr>
        <p:txBody>
          <a:bodyPr anchor="b"/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946" y="5732857"/>
            <a:ext cx="10590790" cy="1032480"/>
          </a:xfrm>
        </p:spPr>
        <p:txBody>
          <a:bodyPr anchor="t"/>
          <a:lstStyle>
            <a:lvl1pPr marL="0" indent="0" algn="l">
              <a:buNone/>
              <a:defRPr sz="24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702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3975" y="2472690"/>
            <a:ext cx="5275607" cy="503491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5392" y="2467311"/>
            <a:ext cx="5275609" cy="5040294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30756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286000"/>
            <a:ext cx="5275606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2397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85395" y="2286000"/>
            <a:ext cx="5275607" cy="691514"/>
          </a:xfrm>
        </p:spPr>
        <p:txBody>
          <a:bodyPr anchor="b">
            <a:noAutofit/>
          </a:bodyPr>
          <a:lstStyle>
            <a:lvl1pPr marL="0" indent="0">
              <a:buNone/>
              <a:defRPr sz="288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85395" y="3017520"/>
            <a:ext cx="5275607" cy="4490086"/>
          </a:xfrm>
        </p:spPr>
        <p:txBody>
          <a:bodyPr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94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534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5434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944" y="1737360"/>
            <a:ext cx="4081277" cy="1737360"/>
          </a:xfrm>
        </p:spPr>
        <p:txBody>
          <a:bodyPr anchor="b"/>
          <a:lstStyle>
            <a:lvl1pPr algn="l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540" y="1737360"/>
            <a:ext cx="6235196" cy="5486400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4" y="3755137"/>
            <a:ext cx="4081276" cy="3474719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32900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689" y="2225030"/>
            <a:ext cx="6111487" cy="1889770"/>
          </a:xfrm>
        </p:spPr>
        <p:txBody>
          <a:bodyPr anchor="b">
            <a:normAutofit/>
          </a:bodyPr>
          <a:lstStyle>
            <a:lvl1pPr algn="l">
              <a:defRPr sz="4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39455" y="1371600"/>
            <a:ext cx="3840480" cy="548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945" y="4389120"/>
            <a:ext cx="6101975" cy="1645920"/>
          </a:xfrm>
        </p:spPr>
        <p:txBody>
          <a:bodyPr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489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3203623"/>
            <a:ext cx="4844414" cy="5025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3470817"/>
            <a:ext cx="1826894" cy="2838544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330814" y="2011680"/>
            <a:ext cx="3383280" cy="33832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9599295" y="1"/>
            <a:ext cx="1924064" cy="13696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10327054" y="7315200"/>
            <a:ext cx="1192481" cy="914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2525374" y="0"/>
            <a:ext cx="822960" cy="13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5334" y="543262"/>
            <a:ext cx="11285668" cy="16806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3975" y="2463502"/>
            <a:ext cx="10735849" cy="503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2186767" y="2148842"/>
            <a:ext cx="1188719" cy="3657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741888" y="3870357"/>
            <a:ext cx="4631754" cy="3657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32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2423049" y="354876"/>
            <a:ext cx="1005839" cy="9212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336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652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hf sldNum="0" hdr="0" ftr="0" dt="0"/>
  <p:txStyles>
    <p:titleStyle>
      <a:lvl1pPr algn="l" defTabSz="548640" rtl="0" eaLnBrk="1" latinLnBrk="0" hangingPunct="1">
        <a:spcBef>
          <a:spcPct val="0"/>
        </a:spcBef>
        <a:buNone/>
        <a:defRPr sz="504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41148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4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891540" indent="-34290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6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3716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2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9202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46888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30072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56616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411480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663440" indent="-274320" algn="l" defTabSz="548640" rtl="0" eaLnBrk="1" latinLnBrk="0" hangingPunct="1">
        <a:spcBef>
          <a:spcPts val="12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31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Intrusion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Rule-Based, Machine Learning and Neural Network Approaches.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270040" y="5104209"/>
            <a:ext cx="249852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By:-</a:t>
            </a:r>
            <a:b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</a:b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Deobrat Kumar Jha	242IT008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18" dirty="0">
                <a:solidFill>
                  <a:srgbClr val="E5E0DF"/>
                </a:solidFill>
                <a:latin typeface="Roboto Bold" pitchFamily="34" charset="0"/>
                <a:ea typeface="Roboto Bold" pitchFamily="34" charset="-122"/>
              </a:rPr>
              <a:t>Mitesh Kumar Mandal	242IT020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End to End Application Methodology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784398-EDAA-4CD1-2D66-B9834D6D406B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241B3C-7032-7FF0-5074-2F6605F12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06" y="2177413"/>
            <a:ext cx="8526046" cy="50250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BE670-45AA-D6B8-306A-A64F78C5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1A31ADA-E13A-39D9-411A-E3B8CCC1C441}"/>
              </a:ext>
            </a:extLst>
          </p:cNvPr>
          <p:cNvSpPr/>
          <p:nvPr/>
        </p:nvSpPr>
        <p:spPr>
          <a:xfrm>
            <a:off x="793790" y="1832610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Novelty of Our Approach</a:t>
            </a:r>
            <a:endParaRPr lang="en-US" sz="44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0CE1FC9-AB09-6B09-C55E-53C0E0B78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995017"/>
            <a:ext cx="1614011" cy="807958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451B19D7-8E19-AC87-ECF4-C218DF9CDCD7}"/>
              </a:ext>
            </a:extLst>
          </p:cNvPr>
          <p:cNvSpPr/>
          <p:nvPr/>
        </p:nvSpPr>
        <p:spPr>
          <a:xfrm>
            <a:off x="3973592" y="3259336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A163A69-2DB7-89D5-78CC-3A79217C97DD}"/>
              </a:ext>
            </a:extLst>
          </p:cNvPr>
          <p:cNvSpPr/>
          <p:nvPr/>
        </p:nvSpPr>
        <p:spPr>
          <a:xfrm>
            <a:off x="5088255" y="3221831"/>
            <a:ext cx="21001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Hybrid System</a:t>
            </a:r>
            <a:endParaRPr lang="en-US" sz="22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B9D62D30-D9EA-8335-E773-1DF40FAB25CE}"/>
              </a:ext>
            </a:extLst>
          </p:cNvPr>
          <p:cNvSpPr/>
          <p:nvPr/>
        </p:nvSpPr>
        <p:spPr>
          <a:xfrm>
            <a:off x="4918115" y="3816072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9E5C6BFC-7E90-FC97-E8D6-4C0A7562B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859649"/>
            <a:ext cx="3228022" cy="8079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53B74085-BFBD-9B2F-E9BA-84A4B33DDBAF}"/>
              </a:ext>
            </a:extLst>
          </p:cNvPr>
          <p:cNvSpPr/>
          <p:nvPr/>
        </p:nvSpPr>
        <p:spPr>
          <a:xfrm>
            <a:off x="3973592" y="4036814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BCDE6BB-F515-4AF4-7343-2BF4292740C2}"/>
              </a:ext>
            </a:extLst>
          </p:cNvPr>
          <p:cNvSpPr/>
          <p:nvPr/>
        </p:nvSpPr>
        <p:spPr>
          <a:xfrm>
            <a:off x="5895261" y="4086463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Efficient Extraction</a:t>
            </a:r>
            <a:endParaRPr lang="en-US" sz="22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7D634DA1-A9A9-7CC1-8A08-C5E1055E1E23}"/>
              </a:ext>
            </a:extLst>
          </p:cNvPr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1F974E5-31A3-A048-FFA9-630E53322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724281"/>
            <a:ext cx="4842034" cy="80795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1F52681A-2E11-644E-E0F2-AB56BA6AAF61}"/>
              </a:ext>
            </a:extLst>
          </p:cNvPr>
          <p:cNvSpPr/>
          <p:nvPr/>
        </p:nvSpPr>
        <p:spPr>
          <a:xfrm>
            <a:off x="3973592" y="4901446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9CF7100-6F86-6FDF-F066-CA8FE5C06721}"/>
              </a:ext>
            </a:extLst>
          </p:cNvPr>
          <p:cNvSpPr/>
          <p:nvPr/>
        </p:nvSpPr>
        <p:spPr>
          <a:xfrm>
            <a:off x="6702266" y="4951095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Improved Detection</a:t>
            </a:r>
            <a:endParaRPr lang="en-US" sz="22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2BF4ACC0-69F0-0516-76EF-D9BFAD8F5323}"/>
              </a:ext>
            </a:extLst>
          </p:cNvPr>
          <p:cNvSpPr/>
          <p:nvPr/>
        </p:nvSpPr>
        <p:spPr>
          <a:xfrm>
            <a:off x="6532126" y="5545336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CFB4B621-494A-0655-E666-DE1FCF09F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588913"/>
            <a:ext cx="6456164" cy="807958"/>
          </a:xfrm>
          <a:prstGeom prst="rect">
            <a:avLst/>
          </a:prstGeom>
        </p:spPr>
      </p:pic>
      <p:sp>
        <p:nvSpPr>
          <p:cNvPr id="16" name="Text 10">
            <a:extLst>
              <a:ext uri="{FF2B5EF4-FFF2-40B4-BE49-F238E27FC236}">
                <a16:creationId xmlns:a16="http://schemas.microsoft.com/office/drawing/2014/main" id="{31EFE1A4-0ED4-E40B-BDDC-58525551F8B8}"/>
              </a:ext>
            </a:extLst>
          </p:cNvPr>
          <p:cNvSpPr/>
          <p:nvPr/>
        </p:nvSpPr>
        <p:spPr>
          <a:xfrm>
            <a:off x="3973473" y="5766078"/>
            <a:ext cx="16156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200" dirty="0"/>
          </a:p>
        </p:txBody>
      </p:sp>
      <p:sp>
        <p:nvSpPr>
          <p:cNvPr id="17" name="Text 11">
            <a:extLst>
              <a:ext uri="{FF2B5EF4-FFF2-40B4-BE49-F238E27FC236}">
                <a16:creationId xmlns:a16="http://schemas.microsoft.com/office/drawing/2014/main" id="{A3D13C44-54AF-5347-8DBA-301F5ED80764}"/>
              </a:ext>
            </a:extLst>
          </p:cNvPr>
          <p:cNvSpPr/>
          <p:nvPr/>
        </p:nvSpPr>
        <p:spPr>
          <a:xfrm>
            <a:off x="7509272" y="5815727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Better Performance</a:t>
            </a:r>
            <a:endParaRPr lang="en-US" sz="2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9A20F0-A899-3666-C0CB-3B8D9F0B6DC5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54980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E7324-B38D-2702-9904-387627BF8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35191B6-8ECA-A65B-0B0D-B1BFF535B9E0}"/>
              </a:ext>
            </a:extLst>
          </p:cNvPr>
          <p:cNvSpPr/>
          <p:nvPr/>
        </p:nvSpPr>
        <p:spPr>
          <a:xfrm>
            <a:off x="685725" y="66770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Results (Random Forest)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D859E8-2BBA-9AED-7615-081157B1DD00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21BE5-6D30-A3A1-0483-73B3B4968375}"/>
              </a:ext>
            </a:extLst>
          </p:cNvPr>
          <p:cNvSpPr txBox="1"/>
          <p:nvPr/>
        </p:nvSpPr>
        <p:spPr>
          <a:xfrm>
            <a:off x="798022" y="1479665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Test Accuracy: 93.73%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 : 93.47%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Recall: 93.73%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F1 score: 92.98%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ROC-Curve Score: 99.81%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C8BEA0-3D7B-FD44-8252-55A2220C2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436" y="1886988"/>
            <a:ext cx="6300399" cy="461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02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FDC4-057F-DFE0-2A7A-5B87E235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C2A840D-5B45-43D6-9A00-260D3D076C74}"/>
              </a:ext>
            </a:extLst>
          </p:cNvPr>
          <p:cNvSpPr/>
          <p:nvPr/>
        </p:nvSpPr>
        <p:spPr>
          <a:xfrm>
            <a:off x="685725" y="66770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Results (MLP)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5D1561-5237-D90F-0720-5ECE118E0974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FBA149-EE5F-3712-A3F4-4AA5F4EF650C}"/>
              </a:ext>
            </a:extLst>
          </p:cNvPr>
          <p:cNvSpPr txBox="1"/>
          <p:nvPr/>
        </p:nvSpPr>
        <p:spPr>
          <a:xfrm>
            <a:off x="798022" y="1479665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Test Accuracy: 92.29%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 : 90.19%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Recall: 92.29%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F1 score: 90.73%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ROC-Curve Score: 98.90%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35A05-BD46-3B04-457B-C0E40776F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164" y="1479664"/>
            <a:ext cx="6099359" cy="485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16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2083-F23E-C181-F56D-FB93F8F16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6F8740-46CE-9021-28A6-9987A57F298A}"/>
              </a:ext>
            </a:extLst>
          </p:cNvPr>
          <p:cNvSpPr/>
          <p:nvPr/>
        </p:nvSpPr>
        <p:spPr>
          <a:xfrm>
            <a:off x="685725" y="66770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Results (Decision Tree)</a:t>
            </a:r>
            <a:endParaRPr lang="en-US" sz="44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559A4-2EDC-71A9-0D1D-8C1D947F182B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4BB61-678F-7DC3-3E9C-65DCA06D48B8}"/>
              </a:ext>
            </a:extLst>
          </p:cNvPr>
          <p:cNvSpPr txBox="1"/>
          <p:nvPr/>
        </p:nvSpPr>
        <p:spPr>
          <a:xfrm>
            <a:off x="798022" y="1479665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Test Accuracy: 93.45%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 : 93.14%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Recall: 93.45%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F1 score: 92.74%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ROC-Curve Score: 99.32%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271BE9-A441-F5BA-1515-CA14B5EB3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178" y="1828799"/>
            <a:ext cx="6515253" cy="508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67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AF13-3733-0325-837F-A1D0D051B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104EBB0-6511-5DA5-328F-5A5D36D12EC8}"/>
              </a:ext>
            </a:extLst>
          </p:cNvPr>
          <p:cNvSpPr/>
          <p:nvPr/>
        </p:nvSpPr>
        <p:spPr>
          <a:xfrm>
            <a:off x="685725" y="66770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Results (Random Forest Binary classification)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DB01BC-65A8-30ED-1053-42ED2C42061D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B1EC8-3A4D-7746-5A77-3F8832871E81}"/>
              </a:ext>
            </a:extLst>
          </p:cNvPr>
          <p:cNvSpPr txBox="1"/>
          <p:nvPr/>
        </p:nvSpPr>
        <p:spPr>
          <a:xfrm>
            <a:off x="798022" y="1479665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Test Accuracy: 99.93%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 : 99.97%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Recall: 99.94%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F1 score: 99.95%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ROC-Curve Score: 99.99%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E99C1-611D-8142-C75F-BA7BA2268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011" y="2023535"/>
            <a:ext cx="6283065" cy="488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0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C31CE-35A7-4216-B1CA-D6A31ED5E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E674FD7-FDBE-1D91-3613-0257B2A64D6E}"/>
              </a:ext>
            </a:extLst>
          </p:cNvPr>
          <p:cNvSpPr/>
          <p:nvPr/>
        </p:nvSpPr>
        <p:spPr>
          <a:xfrm>
            <a:off x="685725" y="667703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Results (Rule Based Binary classification)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63F785-F7F0-8E2E-0337-16607C55D965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0FFD8-1A79-E657-3162-623D6FAFF992}"/>
              </a:ext>
            </a:extLst>
          </p:cNvPr>
          <p:cNvSpPr txBox="1"/>
          <p:nvPr/>
        </p:nvSpPr>
        <p:spPr>
          <a:xfrm>
            <a:off x="798022" y="1479665"/>
            <a:ext cx="4256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Test Accuracy: 99.69%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Precision : 99.96%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Recall: 99.65%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F1 score: 99.80%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ROC-Curve Score: 99.75%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17E6F-6C3A-AE62-F760-96F1237B9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98" y="1761067"/>
            <a:ext cx="6480769" cy="52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56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686D5-5578-26F5-A16A-C29F9E45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F7C0FBA-5EB6-A06F-612D-9A1ECC15C00B}"/>
              </a:ext>
            </a:extLst>
          </p:cNvPr>
          <p:cNvSpPr/>
          <p:nvPr/>
        </p:nvSpPr>
        <p:spPr>
          <a:xfrm>
            <a:off x="851979" y="202190"/>
            <a:ext cx="87272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End to End UI</a:t>
            </a:r>
            <a:endParaRPr lang="en-US" sz="3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DDC8D5-E243-D5F7-72E3-073732DDFDF2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29082-FD05-E502-6DF7-E1B694F25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12" y="1086111"/>
            <a:ext cx="10083337" cy="5067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7F321-9259-CC7E-B165-7ACADE479509}"/>
              </a:ext>
            </a:extLst>
          </p:cNvPr>
          <p:cNvSpPr txBox="1"/>
          <p:nvPr/>
        </p:nvSpPr>
        <p:spPr>
          <a:xfrm>
            <a:off x="10349345" y="6766560"/>
            <a:ext cx="360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solidFill>
                  <a:schemeClr val="tx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348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61413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Introduction to IDS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951905" y="566130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What is IDS?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Monitors network traffic for suspicious activities.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5375077" y="566130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32308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Why is it important?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Cyber threats are rapidly increasing.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3" name="Text 10"/>
          <p:cNvSpPr/>
          <p:nvPr/>
        </p:nvSpPr>
        <p:spPr>
          <a:xfrm>
            <a:off x="9798248" y="5661303"/>
            <a:ext cx="1939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8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Rule-Based Detection with Machine Learning and Neural Network.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D3BB30-5C3C-12DE-15B8-4EB72A8312FB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Challenges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High-dimensional data and detecting unknown threats with less time.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Existing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09"/>
            <a:ext cx="3978116" cy="1905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Signature-based IDS fails against new threats and Deep Learning based methods may introduce latency due to its complexity and computationally intensive for real time implementation.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Our Goal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 Fast, efficient, accurate, and scalable IDS.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5972A9-4C1A-A3F6-E790-1CA1C4A3B4C2}"/>
              </a:ext>
            </a:extLst>
          </p:cNvPr>
          <p:cNvSpPr/>
          <p:nvPr/>
        </p:nvSpPr>
        <p:spPr>
          <a:xfrm>
            <a:off x="1" y="7739149"/>
            <a:ext cx="14630400" cy="49045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8313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20359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Dataset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904735" y="3046485"/>
            <a:ext cx="5936640" cy="3528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en-US" sz="24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CIC-DDoS2019 dataset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en-US" sz="24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Rows : 431371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§"/>
            </a:pPr>
            <a:r>
              <a:rPr lang="en-US" sz="240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Number of Features : 78</a:t>
            </a:r>
          </a:p>
          <a:p>
            <a:pPr marL="342900" indent="-342900" algn="l">
              <a:lnSpc>
                <a:spcPts val="2750"/>
              </a:lnSpc>
              <a:buFont typeface="Wingdings" panose="05000000000000000000" pitchFamily="2" charset="2"/>
              <a:buChar char="§"/>
            </a:pP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0B037-7D08-6F59-6F17-DA39308A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38D778F-8B62-E9C3-0D73-9C7A8A43DB26}"/>
              </a:ext>
            </a:extLst>
          </p:cNvPr>
          <p:cNvSpPr/>
          <p:nvPr/>
        </p:nvSpPr>
        <p:spPr>
          <a:xfrm>
            <a:off x="660786" y="706701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Methodology Overview</a:t>
            </a:r>
            <a:endParaRPr lang="en-US" sz="44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593E03-B0C1-4123-9E87-1A1B1623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236" y="1800037"/>
            <a:ext cx="10394959" cy="576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98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66AC-5842-B638-ADC9-B475237F0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9CAD54E-AF88-E232-4224-530C5777EB88}"/>
              </a:ext>
            </a:extLst>
          </p:cNvPr>
          <p:cNvSpPr/>
          <p:nvPr/>
        </p:nvSpPr>
        <p:spPr>
          <a:xfrm>
            <a:off x="660786" y="706701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</a:rPr>
              <a:t>Data Preprocessing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6C250-2F6E-B0D4-D9B5-1E3333F3240D}"/>
              </a:ext>
            </a:extLst>
          </p:cNvPr>
          <p:cNvSpPr txBox="1"/>
          <p:nvPr/>
        </p:nvSpPr>
        <p:spPr>
          <a:xfrm>
            <a:off x="660785" y="1695797"/>
            <a:ext cx="103037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Pre-processing Steps </a:t>
            </a:r>
          </a:p>
          <a:p>
            <a:pPr>
              <a:buNone/>
            </a:pPr>
            <a:endParaRPr lang="en-US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Normalize the Data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scale the data to bring all values into the same range (usually between 0 and 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helps the model learn faster and perform better because all features are treated fairly.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have used </a:t>
            </a:r>
            <a:r>
              <a:rPr lang="en-IN" sz="20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scaler.fit_transform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()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function for this.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it works:-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fit() calculates the minimum and maximum values for each feature.</a:t>
            </a:r>
          </a:p>
          <a:p>
            <a:pPr marL="1200150" lvl="2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transform() uses those values to scale each feature.</a:t>
            </a:r>
          </a:p>
          <a:p>
            <a:pPr marL="742950" lvl="1" indent="-285750">
              <a:buFont typeface="+mj-lt"/>
              <a:buAutoNum type="arabicPeriod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Encode the Labels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 convert text labels (like "Normal" or "Attack") into numbers (like 0 and 1).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makes it easier for the machine learning model to understand and process the data.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051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41167-2807-F3D7-BDDF-B8A6262F2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2E481A25-0598-FBA3-A9FF-664D551ADCE3}"/>
              </a:ext>
            </a:extLst>
          </p:cNvPr>
          <p:cNvSpPr/>
          <p:nvPr/>
        </p:nvSpPr>
        <p:spPr>
          <a:xfrm>
            <a:off x="660786" y="706701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/>
              <a:t>Correlation-based Feature Selection (CFS)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800" dirty="0"/>
              <a:t> with Bat Algorithm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01CC3-3F80-2763-2953-FB684CB4F644}"/>
              </a:ext>
            </a:extLst>
          </p:cNvPr>
          <p:cNvSpPr txBox="1"/>
          <p:nvPr/>
        </p:nvSpPr>
        <p:spPr>
          <a:xfrm>
            <a:off x="818726" y="2502131"/>
            <a:ext cx="1242344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Goal</a:t>
            </a:r>
            <a:r>
              <a:rPr lang="en-US" sz="2000" dirty="0"/>
              <a:t>: Select the most important features that are </a:t>
            </a:r>
            <a:r>
              <a:rPr lang="en-US" sz="2000" b="1" dirty="0"/>
              <a:t>highly related</a:t>
            </a:r>
            <a:r>
              <a:rPr lang="en-US" sz="2000" dirty="0"/>
              <a:t> to the target (Label) but </a:t>
            </a:r>
            <a:r>
              <a:rPr lang="en-US" sz="2000" b="1" dirty="0"/>
              <a:t>less related</a:t>
            </a:r>
            <a:r>
              <a:rPr lang="en-US" sz="2000" dirty="0"/>
              <a:t> to each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US" sz="2000" dirty="0"/>
            </a:br>
            <a:r>
              <a:rPr lang="en-US" sz="2000" dirty="0"/>
              <a:t>This improves model accuracy and reduces unnecessary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It Works: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Correlation-based Feature Selection (CFS):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Measures how strongly each feature relates to the target (Label).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Bat Algorithm: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It’s a </a:t>
            </a:r>
            <a:r>
              <a:rPr lang="en-US" b="1" dirty="0"/>
              <a:t>nature-inspired optimization algorithm</a:t>
            </a:r>
            <a:r>
              <a:rPr lang="en-US" dirty="0"/>
              <a:t>, based on how bats search for food using </a:t>
            </a:r>
            <a:r>
              <a:rPr lang="en-US" b="1" dirty="0"/>
              <a:t>echolocation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Benefits:</a:t>
            </a:r>
          </a:p>
          <a:p>
            <a:r>
              <a:rPr lang="en-US" dirty="0"/>
              <a:t>✅ Reduces dataset size</a:t>
            </a:r>
            <a:br>
              <a:rPr lang="en-US" dirty="0"/>
            </a:br>
            <a:r>
              <a:rPr lang="en-US" dirty="0"/>
              <a:t>✅ Speeds up training</a:t>
            </a:r>
            <a:br>
              <a:rPr lang="en-US" dirty="0"/>
            </a:br>
            <a:r>
              <a:rPr lang="en-US" dirty="0"/>
              <a:t>✅ Improves detection accuracy</a:t>
            </a:r>
          </a:p>
          <a:p>
            <a:pPr lvl="1"/>
            <a:endParaRPr lang="en-US" dirty="0"/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54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7">
            <a:extLst>
              <a:ext uri="{FF2B5EF4-FFF2-40B4-BE49-F238E27FC236}">
                <a16:creationId xmlns:a16="http://schemas.microsoft.com/office/drawing/2014/main" id="{80E9A96A-E911-6C42-163A-8D893B0FB126}"/>
              </a:ext>
            </a:extLst>
          </p:cNvPr>
          <p:cNvSpPr/>
          <p:nvPr/>
        </p:nvSpPr>
        <p:spPr>
          <a:xfrm>
            <a:off x="793790" y="6359237"/>
            <a:ext cx="7556421" cy="897774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9530" y="1624900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Rule-Based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93542" y="2979214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How it works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Matches known attack patterns using security rules.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Fast detection and low computational cost.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Limitations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Cannot detect new, unseen attacks.</a:t>
            </a:r>
            <a:endParaRPr lang="en-US" sz="17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7A71D5-C2D8-FEF7-89EB-1B4F65865F55}"/>
              </a:ext>
            </a:extLst>
          </p:cNvPr>
          <p:cNvSpPr txBox="1"/>
          <p:nvPr/>
        </p:nvSpPr>
        <p:spPr>
          <a:xfrm>
            <a:off x="798141" y="6450676"/>
            <a:ext cx="7552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Rules are generated using finding correlation b/w feature, feature importance and general concepts of Attacks &amp; its properties.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68CF-C53E-172A-5B50-1739EE25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C6322AB-E3C7-3F30-A120-CD370782E008}"/>
              </a:ext>
            </a:extLst>
          </p:cNvPr>
          <p:cNvSpPr/>
          <p:nvPr/>
        </p:nvSpPr>
        <p:spPr>
          <a:xfrm>
            <a:off x="806258" y="511009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da-DK" sz="4800" dirty="0"/>
              <a:t>Multilayer Perceptron (MLP) Model for IDS</a:t>
            </a:r>
            <a:endParaRPr lang="en-US" sz="44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998A4-5925-EBF6-BB7D-7ABA03278A22}"/>
              </a:ext>
            </a:extLst>
          </p:cNvPr>
          <p:cNvSpPr txBox="1"/>
          <p:nvPr/>
        </p:nvSpPr>
        <p:spPr>
          <a:xfrm>
            <a:off x="2547773" y="7049193"/>
            <a:ext cx="1242344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US" dirty="0"/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20EA63-B035-D25E-9DE9-8DF3E92A550A}"/>
              </a:ext>
            </a:extLst>
          </p:cNvPr>
          <p:cNvSpPr txBox="1"/>
          <p:nvPr/>
        </p:nvSpPr>
        <p:spPr>
          <a:xfrm>
            <a:off x="1246909" y="1770611"/>
            <a:ext cx="1054053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Architecture :-</a:t>
            </a:r>
          </a:p>
          <a:p>
            <a:r>
              <a:rPr lang="en-US" sz="1400" b="1" dirty="0"/>
              <a:t>1. Input Layer</a:t>
            </a:r>
          </a:p>
          <a:p>
            <a:endParaRPr lang="en-US" sz="1400" dirty="0"/>
          </a:p>
          <a:p>
            <a:r>
              <a:rPr lang="en-US" sz="1400" dirty="0"/>
              <a:t>	Accepts network data (features) as input.</a:t>
            </a:r>
          </a:p>
          <a:p>
            <a:endParaRPr lang="en-US" sz="1400" dirty="0"/>
          </a:p>
          <a:p>
            <a:r>
              <a:rPr lang="en-US" sz="1400" b="1" dirty="0"/>
              <a:t>2. Hidden Layers</a:t>
            </a:r>
          </a:p>
          <a:p>
            <a:endParaRPr lang="en-US" sz="1400" dirty="0"/>
          </a:p>
          <a:p>
            <a:r>
              <a:rPr lang="en-US" sz="1400" b="1" dirty="0"/>
              <a:t>	Layer 1:</a:t>
            </a:r>
          </a:p>
          <a:p>
            <a:endParaRPr lang="en-US" sz="1400" dirty="0"/>
          </a:p>
          <a:p>
            <a:r>
              <a:rPr lang="en-US" sz="1400" dirty="0"/>
              <a:t>		Fully Connected (fc1): Converts input data into 256 neurons.</a:t>
            </a:r>
          </a:p>
          <a:p>
            <a:endParaRPr lang="en-US" sz="1400" dirty="0"/>
          </a:p>
          <a:p>
            <a:r>
              <a:rPr lang="en-US" sz="1400" dirty="0"/>
              <a:t>		Batch Normalization: Speeds up training and stabilizes learning.</a:t>
            </a:r>
          </a:p>
          <a:p>
            <a:endParaRPr lang="en-US" sz="1400" dirty="0"/>
          </a:p>
          <a:p>
            <a:r>
              <a:rPr lang="en-US" sz="1400" dirty="0"/>
              <a:t>		</a:t>
            </a:r>
            <a:r>
              <a:rPr lang="en-US" sz="1400" dirty="0" err="1"/>
              <a:t>ReLU</a:t>
            </a:r>
            <a:r>
              <a:rPr lang="en-US" sz="1400" dirty="0"/>
              <a:t> Activation: Introduces non-linearity for better learning.</a:t>
            </a:r>
          </a:p>
          <a:p>
            <a:endParaRPr lang="en-US" sz="1400" dirty="0"/>
          </a:p>
          <a:p>
            <a:r>
              <a:rPr lang="en-US" sz="1400" dirty="0"/>
              <a:t>		Dropout (30%): Prevents overfitting by randomly dropping some neurons.</a:t>
            </a:r>
          </a:p>
          <a:p>
            <a:endParaRPr lang="en-US" sz="1400" dirty="0"/>
          </a:p>
          <a:p>
            <a:r>
              <a:rPr lang="en-US" sz="1400" dirty="0"/>
              <a:t>	</a:t>
            </a:r>
            <a:r>
              <a:rPr lang="en-US" sz="1400" b="1" dirty="0"/>
              <a:t>Layer 2:</a:t>
            </a:r>
          </a:p>
          <a:p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Fully Connected (fc2): Converts to 128 neurons.</a:t>
            </a:r>
          </a:p>
          <a:p>
            <a:endParaRPr lang="en-US" sz="1400" dirty="0"/>
          </a:p>
          <a:p>
            <a:r>
              <a:rPr lang="en-US" sz="1400" dirty="0"/>
              <a:t>	Batch Normalization, </a:t>
            </a:r>
            <a:r>
              <a:rPr lang="en-US" sz="1400" dirty="0" err="1"/>
              <a:t>ReLU</a:t>
            </a:r>
            <a:r>
              <a:rPr lang="en-US" sz="1400" dirty="0"/>
              <a:t>, and Dropout (same as above).</a:t>
            </a:r>
          </a:p>
          <a:p>
            <a:endParaRPr lang="en-US" sz="1400" b="1" dirty="0"/>
          </a:p>
          <a:p>
            <a:r>
              <a:rPr lang="en-US" sz="1400" b="1" dirty="0"/>
              <a:t>3. Output Layer</a:t>
            </a:r>
          </a:p>
          <a:p>
            <a:endParaRPr lang="en-US" sz="1400" dirty="0"/>
          </a:p>
          <a:p>
            <a:r>
              <a:rPr lang="en-US" sz="1400" dirty="0"/>
              <a:t>	Fully Connected (fc3): Produces final output (number of attack classes).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5721743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3639</TotalTime>
  <Words>727</Words>
  <Application>Microsoft Office PowerPoint</Application>
  <PresentationFormat>Custom</PresentationFormat>
  <Paragraphs>150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Roboto Bold</vt:lpstr>
      <vt:lpstr>Roboto</vt:lpstr>
      <vt:lpstr>Wingdings 3</vt:lpstr>
      <vt:lpstr>Calibri</vt:lpstr>
      <vt:lpstr>Century Gothic</vt:lpstr>
      <vt:lpstr>Roboto Mono Medium</vt:lpstr>
      <vt:lpstr>Wingdings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Mitesh Kumar Mandal</cp:lastModifiedBy>
  <cp:revision>9</cp:revision>
  <dcterms:created xsi:type="dcterms:W3CDTF">2025-02-12T08:58:13Z</dcterms:created>
  <dcterms:modified xsi:type="dcterms:W3CDTF">2025-03-25T08:22:08Z</dcterms:modified>
</cp:coreProperties>
</file>